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  <p:sldMasterId id="2147483720" r:id="rId2"/>
  </p:sldMasterIdLst>
  <p:notesMasterIdLst>
    <p:notesMasterId r:id="rId13"/>
  </p:notesMasterIdLst>
  <p:sldIdLst>
    <p:sldId id="256" r:id="rId3"/>
    <p:sldId id="302" r:id="rId4"/>
    <p:sldId id="378" r:id="rId5"/>
    <p:sldId id="304" r:id="rId6"/>
    <p:sldId id="258" r:id="rId7"/>
    <p:sldId id="374" r:id="rId8"/>
    <p:sldId id="375" r:id="rId9"/>
    <p:sldId id="376" r:id="rId10"/>
    <p:sldId id="377" r:id="rId11"/>
    <p:sldId id="330" r:id="rId12"/>
  </p:sldIdLst>
  <p:sldSz cx="9144000" cy="5143500" type="screen16x9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B5EEA181-C952-4953-AD71-45AE499A4389}">
          <p14:sldIdLst>
            <p14:sldId id="256"/>
            <p14:sldId id="302"/>
            <p14:sldId id="378"/>
            <p14:sldId id="304"/>
            <p14:sldId id="258"/>
            <p14:sldId id="374"/>
            <p14:sldId id="375"/>
            <p14:sldId id="376"/>
            <p14:sldId id="377"/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64A2"/>
    <a:srgbClr val="990033"/>
    <a:srgbClr val="0F3F67"/>
    <a:srgbClr val="FDFAC7"/>
    <a:srgbClr val="FF0066"/>
    <a:srgbClr val="CCECFF"/>
    <a:srgbClr val="C7F4FD"/>
    <a:srgbClr val="C6FDFE"/>
    <a:srgbClr val="B5FBFD"/>
    <a:srgbClr val="E6F8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24" autoAdjust="0"/>
    <p:restoredTop sz="95740" autoAdjust="0"/>
  </p:normalViewPr>
  <p:slideViewPr>
    <p:cSldViewPr>
      <p:cViewPr varScale="1">
        <p:scale>
          <a:sx n="154" d="100"/>
          <a:sy n="154" d="100"/>
        </p:scale>
        <p:origin x="918" y="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Relationship Id="rId48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2673" tIns="46337" rIns="92673" bIns="46337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2673" tIns="46337" rIns="92673" bIns="46337" rtlCol="0"/>
          <a:lstStyle>
            <a:lvl1pPr algn="r">
              <a:defRPr sz="1200"/>
            </a:lvl1pPr>
          </a:lstStyle>
          <a:p>
            <a:fld id="{77B14263-E5DA-495D-A34A-380565B7BF66}" type="datetimeFigureOut">
              <a:rPr lang="it-IT" smtClean="0"/>
              <a:t>04/10/2019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73" tIns="46337" rIns="92673" bIns="46337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2673" tIns="46337" rIns="92673" bIns="46337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2673" tIns="46337" rIns="92673" bIns="46337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2673" tIns="46337" rIns="92673" bIns="46337" rtlCol="0" anchor="b"/>
          <a:lstStyle>
            <a:lvl1pPr algn="r">
              <a:defRPr sz="1200"/>
            </a:lvl1pPr>
          </a:lstStyle>
          <a:p>
            <a:fld id="{7373BCCC-2B3D-4948-89E0-AD2AC476007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9406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8615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/>
          <a:lstStyle/>
          <a:p>
            <a:fld id="{A1CDD6E9-B8DD-4763-9B03-9E493B1CAEC5}" type="datetime1">
              <a:rPr lang="it-IT" smtClean="0"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521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200152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/>
          <a:lstStyle/>
          <a:p>
            <a:fld id="{65681B4A-55AE-4752-9789-35700CA522AB}" type="datetime1">
              <a:rPr lang="it-IT" smtClean="0"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909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/>
          <a:lstStyle/>
          <a:p>
            <a:fld id="{F9BF5163-D591-413E-B984-F622A49B4436}" type="datetime1">
              <a:rPr lang="it-IT" smtClean="0"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0142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8615"/>
            <a:ext cx="7772400" cy="11017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2994-4780-4C9A-83A9-A49ECF6A7E3E}" type="datetime1">
              <a:rPr lang="it-IT" smtClean="0"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9972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B9B4-16BD-48E7-8C25-C5D44DDACEAD}" type="datetime1">
              <a:rPr lang="it-IT" smtClean="0"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1770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7964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731E-74BD-46F2-8E20-B368D5EA6273}" type="datetime1">
              <a:rPr lang="it-IT" smtClean="0"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14120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7425-D72A-4F3D-B041-EE6E7B02C693}" type="datetime1">
              <a:rPr lang="it-IT" smtClean="0"/>
              <a:t>04/10/2019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385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9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4B8D-1C04-49C7-87C8-4BF1D314A838}" type="datetime1">
              <a:rPr lang="it-IT" smtClean="0"/>
              <a:t>04/10/2019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2089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4131-BD62-458C-AF6B-8F942DF2EC22}" type="datetime1">
              <a:rPr lang="it-IT" smtClean="0"/>
              <a:t>04/10/2019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2189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6343-9472-4B0F-8C5D-FC1A813F8CCD}" type="datetime1">
              <a:rPr lang="it-IT" smtClean="0"/>
              <a:t>04/10/2019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7090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9C875-0D97-4A1B-A8A0-2D34A2686271}" type="datetime1">
              <a:rPr lang="it-IT" smtClean="0"/>
              <a:t>04/10/2019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461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00152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/>
          <a:lstStyle/>
          <a:p>
            <a:fld id="{77482ECB-4503-45F7-99AA-8047B9BF1D28}" type="datetime1">
              <a:rPr lang="it-IT" smtClean="0"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7920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901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1952E-8FE4-47D2-82C5-EF30199A9DA2}" type="datetime1">
              <a:rPr lang="it-IT" smtClean="0"/>
              <a:t>04/10/2019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7544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5909-5656-4925-AB10-8E7843FE4F92}" type="datetime1">
              <a:rPr lang="it-IT" smtClean="0"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2763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3921-109D-4EA3-8FB6-345D4E71429D}" type="datetime1">
              <a:rPr lang="it-IT" smtClean="0"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18958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F02BD-4A94-453B-9259-5AEE09BD8240}" type="datetime1">
              <a:rPr lang="it-IT" smtClean="0"/>
              <a:t>04/10/2019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655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79640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/>
          <a:lstStyle/>
          <a:p>
            <a:fld id="{8FBDDB2D-61F3-4D44-80D3-5EB681DE7BA3}" type="datetime1">
              <a:rPr lang="it-IT" smtClean="0"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714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/>
          <a:lstStyle/>
          <a:p>
            <a:fld id="{19E3F1D8-2C82-45A9-9226-ACD2AB80D441}" type="datetime1">
              <a:rPr lang="it-IT" smtClean="0"/>
              <a:t>04/10/2019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8487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9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/>
          <a:lstStyle/>
          <a:p>
            <a:fld id="{4361A5B4-8080-4E67-87B7-BC555452E82C}" type="datetime1">
              <a:rPr lang="it-IT" smtClean="0"/>
              <a:t>04/10/2019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236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/>
          <a:lstStyle/>
          <a:p>
            <a:fld id="{EA764667-5643-4D4D-8C38-6DD07A747BBC}" type="datetime1">
              <a:rPr lang="it-IT" smtClean="0"/>
              <a:t>04/10/2019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614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/>
          <a:lstStyle/>
          <a:p>
            <a:fld id="{51442940-1622-4590-8E38-EE5D0DCF848F}" type="datetime1">
              <a:rPr lang="it-IT" smtClean="0"/>
              <a:t>04/10/2019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652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/>
          <a:lstStyle/>
          <a:p>
            <a:fld id="{2E8B7816-E159-4A59-AF15-EB543E3F48E9}" type="datetime1">
              <a:rPr lang="it-IT" smtClean="0"/>
              <a:t>04/10/2019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626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901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/>
          <a:lstStyle/>
          <a:p>
            <a:fld id="{9437CCD2-98B3-4C7C-8383-C6726D188574}" type="datetime1">
              <a:rPr lang="it-IT" smtClean="0"/>
              <a:t>04/10/2019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413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745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82FC0-D400-447F-8CC8-927F84CA2F05}" type="datetime1">
              <a:rPr lang="it-IT" smtClean="0"/>
              <a:t>04/10/2019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675862" y="4730792"/>
            <a:ext cx="1147836" cy="2539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991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0" y="1554981"/>
            <a:ext cx="9144000" cy="1292225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ctr"/>
            <a:r>
              <a:rPr lang="it-IT" sz="1800" b="1" cap="small" spc="300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Sintesi </a:t>
            </a:r>
            <a:r>
              <a:rPr lang="it-IT" sz="1800" b="1" cap="small" spc="300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 principali disposizioni integrative </a:t>
            </a:r>
            <a:r>
              <a:rPr lang="it-IT" sz="1800" b="1" cap="small" spc="300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correttive </a:t>
            </a:r>
            <a:br>
              <a:rPr lang="it-IT" sz="1800" b="1" cap="small" spc="300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cap="small" spc="300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it-IT" sz="1800" b="1" cap="small" spc="300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riordino dei ruoli </a:t>
            </a:r>
            <a:r>
              <a:rPr lang="it-IT" sz="1800" b="1" cap="small" spc="300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delle </a:t>
            </a:r>
            <a:r>
              <a:rPr lang="it-IT" sz="1800" b="1" cap="small" spc="300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carriere </a:t>
            </a:r>
            <a:br>
              <a:rPr lang="it-IT" sz="1800" b="1" cap="small" spc="300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cap="small" spc="300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personale della </a:t>
            </a:r>
            <a:r>
              <a:rPr lang="it-IT" sz="1800" b="1" cap="small" spc="300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polizia di stato</a:t>
            </a:r>
            <a:br>
              <a:rPr lang="it-IT" sz="1800" b="1" cap="small" spc="300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400" b="1" cap="small" spc="300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1400" b="1" cap="small" spc="300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i="1" cap="small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schema di decreto legislativo approvato in via preliminare</a:t>
            </a:r>
            <a:br>
              <a:rPr lang="it-IT" sz="1800" b="1" i="1" cap="small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i="1" cap="small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 consiglio dei ministri del 26 settembre 2019</a:t>
            </a:r>
            <a:r>
              <a:rPr lang="it-IT" sz="1800" b="1" i="1" cap="small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1800" b="1" i="1" cap="small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b="1" cap="small" spc="300" dirty="0">
                <a:solidFill>
                  <a:srgbClr val="1864A2"/>
                </a:solidFill>
              </a:rPr>
              <a:t/>
            </a:r>
            <a:br>
              <a:rPr lang="it-IT" sz="1800" b="1" cap="small" spc="300" dirty="0">
                <a:solidFill>
                  <a:srgbClr val="1864A2"/>
                </a:solidFill>
              </a:rPr>
            </a:br>
            <a:r>
              <a:rPr lang="it-IT" sz="1800" b="1" cap="small" spc="300" dirty="0">
                <a:solidFill>
                  <a:srgbClr val="1864A2"/>
                </a:solidFill>
              </a:rPr>
              <a:t/>
            </a:r>
            <a:br>
              <a:rPr lang="it-IT" sz="1800" b="1" cap="small" spc="300" dirty="0">
                <a:solidFill>
                  <a:srgbClr val="1864A2"/>
                </a:solidFill>
              </a:rPr>
            </a:br>
            <a:endParaRPr lang="it-IT" sz="1800" b="1" cap="small" spc="300" dirty="0">
              <a:solidFill>
                <a:srgbClr val="1864A2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533145" y="4477991"/>
            <a:ext cx="10486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sz="1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1° </a:t>
            </a:r>
            <a:r>
              <a:rPr lang="it-IT" sz="1000" b="1" dirty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ottobre </a:t>
            </a:r>
            <a:r>
              <a:rPr lang="it-IT" sz="1000" b="1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2019 </a:t>
            </a:r>
            <a:endParaRPr lang="it-IT" sz="1000" b="1" dirty="0">
              <a:solidFill>
                <a:srgbClr val="1864A2"/>
              </a:solidFill>
              <a:latin typeface="+mj-l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43608" y="4011910"/>
            <a:ext cx="4320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i="1" dirty="0">
                <a:solidFill>
                  <a:srgbClr val="1864A2"/>
                </a:solidFill>
                <a:latin typeface="Times New Roman" pitchFamily="18" charset="0"/>
                <a:cs typeface="Times New Roman" pitchFamily="18" charset="0"/>
              </a:rPr>
              <a:t>Struttura di missione per </a:t>
            </a:r>
            <a:r>
              <a:rPr lang="it-IT" sz="1050" b="1" i="1" dirty="0" smtClean="0">
                <a:solidFill>
                  <a:srgbClr val="1864A2"/>
                </a:solidFill>
                <a:latin typeface="Times New Roman" pitchFamily="18" charset="0"/>
                <a:cs typeface="Times New Roman" pitchFamily="18" charset="0"/>
              </a:rPr>
              <a:t>l’ordinamento del personale </a:t>
            </a:r>
            <a:r>
              <a:rPr lang="it-IT" sz="1050" b="1" i="1" dirty="0">
                <a:solidFill>
                  <a:srgbClr val="1864A2"/>
                </a:solidFill>
                <a:latin typeface="Times New Roman" pitchFamily="18" charset="0"/>
                <a:cs typeface="Times New Roman" pitchFamily="18" charset="0"/>
              </a:rPr>
              <a:t>della Polizia di Stato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0" y="1753"/>
            <a:ext cx="9144000" cy="699542"/>
          </a:xfrm>
          <a:prstGeom prst="rect">
            <a:avLst/>
          </a:prstGeom>
          <a:solidFill>
            <a:srgbClr val="8BB5F9"/>
          </a:solidFill>
          <a:ln w="19050">
            <a:solidFill>
              <a:srgbClr val="1864A2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64A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CORRETTIVO AL RIORDINO DEI RUOLI E DELLE CARRIERE</a:t>
            </a:r>
            <a:endParaRPr lang="it-IT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64A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00" y="3795886"/>
            <a:ext cx="553616" cy="69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96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600889" y="2499742"/>
            <a:ext cx="47794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50" b="1" i="1" dirty="0">
                <a:solidFill>
                  <a:srgbClr val="1864A2"/>
                </a:solidFill>
                <a:latin typeface="Times New Roman" pitchFamily="18" charset="0"/>
                <a:cs typeface="Times New Roman" pitchFamily="18" charset="0"/>
              </a:rPr>
              <a:t>Struttura di missione per l’ordinamento del personale della Polizia di Stato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261506"/>
            <a:ext cx="611279" cy="76333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0" y="1753"/>
            <a:ext cx="9144000" cy="699542"/>
          </a:xfrm>
          <a:prstGeom prst="rect">
            <a:avLst/>
          </a:prstGeom>
          <a:solidFill>
            <a:srgbClr val="8BB5F9"/>
          </a:solidFill>
          <a:ln w="19050">
            <a:solidFill>
              <a:srgbClr val="1864A2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64A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CORRETTIVO AL RIORDINO DEI RUOLI E DELLE CARRIERE</a:t>
            </a:r>
            <a:endParaRPr lang="it-IT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64A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690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gnaposto numero diapositiva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11560" y="915566"/>
            <a:ext cx="7992888" cy="3734454"/>
          </a:xfrm>
          <a:prstGeom prst="rect">
            <a:avLst/>
          </a:prstGeom>
          <a:solidFill>
            <a:schemeClr val="bg1"/>
          </a:solidFill>
          <a:ln>
            <a:solidFill>
              <a:srgbClr val="1864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0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it-IT" sz="10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it-IT" sz="10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it-IT" sz="10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it-IT" sz="10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endParaRPr lang="it-IT" sz="10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endParaRPr lang="it-IT" sz="10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endParaRPr lang="it-IT" sz="10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endParaRPr lang="it-IT" sz="10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endParaRPr lang="it-IT" sz="10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endParaRPr lang="it-IT" sz="10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endParaRPr lang="it-IT" sz="10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L’articolo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1, commi da 2 a 5, della legge n. 132 del 2018, di conversione in legge del decreto-legge 4 ottobre 2018, n.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113,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 conferito al Governo una nuova delega ad adottare - entro il 30 settembre 2019 - uno o più decreti legislativi correttivi ai “riordini” del personale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delle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Forze di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polizia, oltre che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Forze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armate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it-IT" sz="12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Il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Consiglio dei Ministri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settembre 2019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approvato, in esame preliminare, due schemi di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decreto legislativo recanti,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nel rispetto del principio della </a:t>
            </a:r>
            <a:r>
              <a:rPr lang="it-IT" sz="1200" b="1" dirty="0" err="1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equiordinazione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del Comparto sicurezza-difesa,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disposizioni correttive e integrative alla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revisione dei ruoli e delle carriere del personale delle Forze di polizia e delle Forze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armate.</a:t>
            </a:r>
          </a:p>
          <a:p>
            <a:pPr algn="just"/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Sui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provvedimenti dovranno essere acquisiti il parere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della Conferenza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unificata di cui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all’articolo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 del decreto legislativo 28 agosto 1997, n. 281, del Consiglio di Stato e delle Commissioni parlamentari competenti per materia e per i profili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finanziari, nonché della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Commissione parlamentare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bicamerale per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la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semplificazione.</a:t>
            </a:r>
          </a:p>
          <a:p>
            <a:pPr algn="just"/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L’</a:t>
            </a:r>
            <a:r>
              <a:rPr lang="it-IT" sz="1200" b="1" i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iter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normativo, avendo beneficiato della c.d. “proroga tecnica” di cui all’articolo 8, comma 5, della legge 7 agosto 2015, n.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124,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si concluderà entro la fine del prossimo mese di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dicembre.</a:t>
            </a:r>
            <a:endParaRPr lang="it-IT" sz="1200" dirty="0" smtClean="0">
              <a:solidFill>
                <a:srgbClr val="1864A2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endParaRPr lang="it-IT" sz="1200" dirty="0" smtClean="0">
              <a:solidFill>
                <a:srgbClr val="1864A2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endParaRPr lang="it-IT" dirty="0">
              <a:solidFill>
                <a:prstClr val="white"/>
              </a:solidFill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951570"/>
            <a:ext cx="1037948" cy="1296144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0" y="1753"/>
            <a:ext cx="9144000" cy="699542"/>
          </a:xfrm>
          <a:prstGeom prst="rect">
            <a:avLst/>
          </a:prstGeom>
          <a:solidFill>
            <a:srgbClr val="8BB5F9"/>
          </a:solidFill>
          <a:ln w="19050">
            <a:solidFill>
              <a:srgbClr val="1864A2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64A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CORRETTIVO AL RIORDINO DEI RUOLI E DELLE CARRIERE</a:t>
            </a:r>
            <a:endParaRPr lang="it-IT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64A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590" y="951570"/>
            <a:ext cx="751323" cy="129614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937332"/>
            <a:ext cx="1224136" cy="143703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933936"/>
            <a:ext cx="1152128" cy="1348234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7" y="891604"/>
            <a:ext cx="975130" cy="1378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59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just"/>
            <a:endParaRPr lang="it-IT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it-IT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83568" y="829795"/>
            <a:ext cx="7992888" cy="3900997"/>
          </a:xfrm>
          <a:prstGeom prst="rect">
            <a:avLst/>
          </a:prstGeom>
          <a:solidFill>
            <a:schemeClr val="bg1"/>
          </a:solidFill>
          <a:ln>
            <a:solidFill>
              <a:srgbClr val="1864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lvl="0" indent="-228600" algn="just">
              <a:lnSpc>
                <a:spcPct val="90000"/>
              </a:lnSpc>
              <a:buFont typeface="+mj-lt"/>
              <a:buAutoNum type="arabicPeriod"/>
            </a:pPr>
            <a:endParaRPr lang="it-IT" sz="16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algn="just">
              <a:lnSpc>
                <a:spcPct val="90000"/>
              </a:lnSpc>
            </a:pPr>
            <a:endParaRPr lang="it-IT" sz="16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Incremento del numero di ufficiali di P.G., con snellimento delle procedure per il passaggio dal ruolo iniziale degli agenti e assistenti al ruolo superiore dei sovrintendenti e temporaneo incremento della dotazione del suolo dei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sovrintendenti</a:t>
            </a:r>
          </a:p>
          <a:p>
            <a:pPr marL="228600" lvl="0" indent="-228600" algn="just">
              <a:buFont typeface="+mj-lt"/>
              <a:buAutoNum type="arabicPeriod"/>
            </a:pPr>
            <a:endParaRPr lang="it-IT" sz="8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Riduzione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dei tempi di permanenza di talune qualifiche, al fine di ottenere una contenuta accelerazione della progressione di carriera (particolarmente per l’accesso alle qualifiche apicali dei ruoli degli ispettori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</a:p>
          <a:p>
            <a:pPr marL="228600" lvl="0" indent="-228600" algn="just">
              <a:buFont typeface="+mj-lt"/>
              <a:buAutoNum type="arabicPeriod"/>
            </a:pPr>
            <a:endParaRPr lang="it-IT" sz="8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Accelerazione del</a:t>
            </a:r>
            <a:r>
              <a:rPr lang="x-none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la copertura dei posti disponibili per i concorsi interni per vice ispettore già previsti nella </a:t>
            </a:r>
            <a:r>
              <a:rPr lang="x-none" sz="1200" b="1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fase </a:t>
            </a:r>
            <a:r>
              <a:rPr lang="x-none" sz="1200" b="1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transitoria</a:t>
            </a:r>
            <a:endParaRPr lang="it-IT" sz="12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endParaRPr lang="it-IT" sz="8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Limitazione de</a:t>
            </a:r>
            <a:r>
              <a:rPr lang="x-none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“</a:t>
            </a:r>
            <a:r>
              <a:rPr lang="x-none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taglio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” delle </a:t>
            </a:r>
            <a:r>
              <a:rPr lang="x-none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posizioni di 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PD </a:t>
            </a:r>
            <a:r>
              <a:rPr lang="x-none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“ordinari” previsto dal riordino</a:t>
            </a: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anche per rendere più armonico l’interconnesso processo di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riorganizzazione</a:t>
            </a:r>
          </a:p>
          <a:p>
            <a:pPr marL="228600" lvl="0" indent="-228600" algn="just">
              <a:buFont typeface="+mj-lt"/>
              <a:buAutoNum type="arabicPeriod"/>
            </a:pPr>
            <a:endParaRPr lang="it-IT" sz="8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Aumento dell’attuale dotazione organica complessiva nei ruoli di 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base</a:t>
            </a:r>
          </a:p>
          <a:p>
            <a:pPr marL="228600" lvl="0" indent="-228600" algn="just">
              <a:buFont typeface="+mj-lt"/>
              <a:buAutoNum type="arabicPeriod"/>
            </a:pPr>
            <a:endParaRPr lang="it-IT" sz="8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Introduzione del settore tecnico “sicurezza cibernetica</a:t>
            </a:r>
            <a:r>
              <a:rPr lang="it-IT" sz="12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”</a:t>
            </a:r>
          </a:p>
          <a:p>
            <a:pPr marL="228600" lvl="0" indent="-228600" algn="just">
              <a:buFont typeface="+mj-lt"/>
              <a:buAutoNum type="arabicPeriod"/>
            </a:pPr>
            <a:endParaRPr lang="it-IT" sz="8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28600" lvl="0" indent="-228600" algn="just">
              <a:buFont typeface="+mj-lt"/>
              <a:buAutoNum type="arabicPeriod"/>
            </a:pPr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Revisione di diversi aspetti della disciplina concorsuale per una migliore capacità selettiva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0" y="1753"/>
            <a:ext cx="9144000" cy="699542"/>
          </a:xfrm>
          <a:prstGeom prst="rect">
            <a:avLst/>
          </a:prstGeom>
          <a:solidFill>
            <a:srgbClr val="8BB5F9"/>
          </a:solidFill>
          <a:ln w="19050">
            <a:solidFill>
              <a:srgbClr val="1864A2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64A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CORRETTIVO AL RIORDINO DEI RUOLI E DELLE CARRIERE</a:t>
            </a:r>
            <a:endParaRPr lang="it-IT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64A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525807" y="771550"/>
            <a:ext cx="61500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PRINCIPI ISPIRATORI DEL DECRETO CORRETTIVO, IN LINEA CON IL RIORDINO</a:t>
            </a:r>
            <a:endParaRPr lang="it-IT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12690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it-IT" smtClean="0"/>
              <a:t>Pag. n.</a:t>
            </a:r>
            <a:fld id="{DA553D34-4F35-404B-97CD-7AE1DD5EDA95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67544" y="781512"/>
            <a:ext cx="8280920" cy="3949280"/>
          </a:xfrm>
          <a:prstGeom prst="rect">
            <a:avLst/>
          </a:prstGeom>
          <a:solidFill>
            <a:schemeClr val="bg1"/>
          </a:solidFill>
          <a:ln>
            <a:solidFill>
              <a:srgbClr val="1864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2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990033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dirty="0" smtClean="0">
              <a:ln w="10541" cmpd="sng">
                <a:solidFill>
                  <a:srgbClr val="990033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400" b="1" dirty="0" smtClean="0">
              <a:ln w="10541" cmpd="sng">
                <a:solidFill>
                  <a:srgbClr val="990033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RUOLO </a:t>
            </a: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DEGLI AGENTI E ASSISTENTI </a:t>
            </a:r>
          </a:p>
          <a:p>
            <a:pPr algn="ctr"/>
            <a:endParaRPr lang="it-IT" sz="1400" b="1" u="sng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82563" lvl="0" indent="-182563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Semplificazione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delle procedure per il passaggio dal ruolo degli agenti e assistenti al ruolo dei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sovrintendenti,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con l’anticipazione, nella fase transitoria, del sistema dello scrutinio al posto del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solo concorso</a:t>
            </a:r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Aumento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della dotazione organica, a decorrere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dall’1.1.2020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 misura di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1.600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unità,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necessarie per il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soddisfacimento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 plurime esigenze di funzionalità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dell’Amministrazione</a:t>
            </a:r>
          </a:p>
          <a:p>
            <a:pPr lvl="0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DISPOSIZIONI COMUNI AI RUOLI DEGLI AGENTI E </a:t>
            </a:r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ASSISTENTI, «ORDINARI» </a:t>
            </a: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TECNICI</a:t>
            </a:r>
          </a:p>
          <a:p>
            <a:pPr algn="ctr"/>
            <a:endParaRPr lang="it-IT" sz="800" b="1" dirty="0">
              <a:ln w="10541" cmpd="sng">
                <a:solidFill>
                  <a:srgbClr val="990033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Incremento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dell’assegno funzionale per il personale con più di 17 anni di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servizio</a:t>
            </a:r>
          </a:p>
          <a:p>
            <a:pPr marL="171450" lvl="0" indent="-1714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Riduzione, a regime, di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anni (da 8 a 6) del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tempo di permanenza nella qualifica di assistente capo/assistente capo tecnico per l’attribuzione della denominazione di “coordinatore” e attribuzione di </a:t>
            </a:r>
            <a:r>
              <a:rPr lang="it-IT" sz="1400" b="1" i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una </a:t>
            </a:r>
            <a:r>
              <a:rPr lang="it-IT" sz="1400" b="1" i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tantum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per il personale già in possesso della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denominazione</a:t>
            </a:r>
          </a:p>
          <a:p>
            <a:pPr marL="171450" indent="-1714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Aumento delle risorse per la defiscalizzazione del trattamento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economico</a:t>
            </a:r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it-IT" sz="12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it-IT" sz="10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it-IT" sz="1200" dirty="0">
              <a:solidFill>
                <a:srgbClr val="1864A2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endParaRPr lang="it-IT" sz="1200" dirty="0" smtClean="0">
              <a:solidFill>
                <a:srgbClr val="1864A2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-1732650" y="837396"/>
            <a:ext cx="1278537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PRINCIPALI NOVITÀ PER LA POLIZIA DI STATO </a:t>
            </a:r>
            <a:endParaRPr lang="it-IT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0" y="1753"/>
            <a:ext cx="9144000" cy="699542"/>
          </a:xfrm>
          <a:prstGeom prst="rect">
            <a:avLst/>
          </a:prstGeom>
          <a:solidFill>
            <a:srgbClr val="8BB5F9"/>
          </a:solidFill>
          <a:ln w="19050">
            <a:solidFill>
              <a:srgbClr val="1864A2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64A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CORRETTIVO AL RIORDINO DEI RUOLI E DELLE CARRIERE</a:t>
            </a:r>
            <a:endParaRPr lang="it-IT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64A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88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it-IT" dirty="0" smtClean="0"/>
              <a:t>Pag. .</a:t>
            </a:r>
            <a:fld id="{DA553D34-4F35-404B-97CD-7AE1DD5EDA95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411760" y="314781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467544" y="801978"/>
            <a:ext cx="8208912" cy="3950478"/>
          </a:xfrm>
          <a:prstGeom prst="rect">
            <a:avLst/>
          </a:prstGeom>
          <a:solidFill>
            <a:schemeClr val="bg1"/>
          </a:solidFill>
          <a:ln>
            <a:solidFill>
              <a:srgbClr val="1864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RUOLO </a:t>
            </a: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DEI SOVRINTENDENTI </a:t>
            </a:r>
          </a:p>
          <a:p>
            <a:pPr algn="ctr"/>
            <a:endParaRPr lang="it-IT" sz="800" b="1" u="sng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Aumento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nella fase transitoria 2020-2023, di 4.000 posizioni </a:t>
            </a:r>
            <a:r>
              <a:rPr lang="it-IT" sz="1400" b="1" dirty="0" err="1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sovrannumerarie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riassorbili</a:t>
            </a:r>
          </a:p>
          <a:p>
            <a:endParaRPr lang="it-IT" sz="8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DISPOSIZIONI COMUNI AI RUOLI DEI </a:t>
            </a:r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SOVRINTENDENTI, «ORDINARI» </a:t>
            </a: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TECNICI</a:t>
            </a:r>
          </a:p>
          <a:p>
            <a:pPr algn="ctr"/>
            <a:endParaRPr lang="it-IT" sz="800" b="1" u="sng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ttribuzione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 </a:t>
            </a:r>
            <a:r>
              <a:rPr lang="it-IT" sz="1400" b="1" i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una tantum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per i sovrintendenti capo/sovrintendenti capo tecnici con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10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anni di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anzianità nella qualifica al 30.9.2019 </a:t>
            </a:r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iduzione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a regime, di 2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anni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(da 8 a 6) della permanenza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nella qualifica di sovrintendente capo/sovrintendente capo tecnico per l’attribuzione della denominazione di “coordinatore”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 attribuzione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 </a:t>
            </a:r>
            <a:r>
              <a:rPr lang="it-IT" sz="1400" b="1" i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una tantum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 personale già in possesso della denominazione</a:t>
            </a:r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ossibilità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per i vice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sovrintendenti/vice sovrintendenti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tecnici promossi per merito straordinario di partecipare ai concorsi per l’accesso a tale qualifica, pur se già acquisita,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ove comporti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una decorrenza più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favorevole, e ricostruzione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carriera</a:t>
            </a:r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Facoltà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 rinuncia alla qualifica iniziale entro 7 giorni dalla comunicazione della sede di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servizio</a:t>
            </a:r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sclusione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dalla successiva procedura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scrutinale/concorsuale per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coloro che per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due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volte rinunciano alla qualifica sebbene sia stato assicurato il mantenimento della sede di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servizio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ipetizione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per una sola volta, del corso di formazione per l’accesso alla qualifica iniziale anche per motivi di “profitto”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(come già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avviene per i ruoli degli ispettori e per le carriere dei funzionari).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endParaRPr lang="it-IT" sz="1200" dirty="0" smtClean="0">
              <a:solidFill>
                <a:srgbClr val="1864A2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0" y="1753"/>
            <a:ext cx="9144000" cy="699542"/>
          </a:xfrm>
          <a:prstGeom prst="rect">
            <a:avLst/>
          </a:prstGeom>
          <a:solidFill>
            <a:srgbClr val="8BB5F9"/>
          </a:solidFill>
          <a:ln w="19050">
            <a:solidFill>
              <a:srgbClr val="1864A2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64A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CORRETTIVO AL RIORDINO DEI RUOLI E DELLE CARRIERE</a:t>
            </a:r>
            <a:endParaRPr lang="it-IT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64A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377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it-IT" dirty="0" smtClean="0"/>
              <a:t>Pag. .</a:t>
            </a:r>
            <a:fld id="{DA553D34-4F35-404B-97CD-7AE1DD5EDA95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411760" y="314781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79512" y="780033"/>
            <a:ext cx="8784976" cy="4002020"/>
          </a:xfrm>
          <a:prstGeom prst="rect">
            <a:avLst/>
          </a:prstGeom>
          <a:solidFill>
            <a:schemeClr val="bg1"/>
          </a:solidFill>
          <a:ln>
            <a:solidFill>
              <a:srgbClr val="1864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800" b="1" u="sng" dirty="0" smtClean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RUOLO </a:t>
            </a: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DEGLI ISPETTORI </a:t>
            </a:r>
          </a:p>
          <a:p>
            <a:pPr marL="285750" lvl="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Previsione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concorsi, in luogo dei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 previsti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dal riordino, per la copertura, nella fase transitoria, delle vacanze organiche ancora disponibili nel ruolo al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31.12.2016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revisione, nella fase transitoria, della possibilità di utilizzare, nei concorsi interni per vice ispettore, i posti eventualmente non coperti in una delle due sub-procedure in favore degli idonei dell’altra sub-procedura concorsuale afferente alla stessa annualità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it-IT" sz="6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RUOLO </a:t>
            </a: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DEGLI ISPETTORI TECNICI </a:t>
            </a:r>
          </a:p>
          <a:p>
            <a:pPr marL="285750" lvl="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Istituzione del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nuovo settore tecnico della “sicurezza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cibernetica”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Aumento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 600 unità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(destinate in pari misura al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settore cibernetico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alle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esigenze della logistica)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della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dotazione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organica, con contestuale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riduzione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della dotazione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organica del ruolo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«ordinario» degli ispettori</a:t>
            </a:r>
          </a:p>
          <a:p>
            <a:pPr lvl="0">
              <a:lnSpc>
                <a:spcPct val="90000"/>
              </a:lnSpc>
            </a:pPr>
            <a:endParaRPr lang="it-IT" sz="6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DISPOSIZIONI COMUNI AI </a:t>
            </a:r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RUOLI, «ORDINARI» </a:t>
            </a: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TECNICI</a:t>
            </a:r>
          </a:p>
          <a:p>
            <a:pPr marL="285750" lvl="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Riduzione, a regime, di 1 anno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(da 7 a 6)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della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permanenza nella qualifica di ispettore per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 scrutinio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per la promozione a ispettore capo (anche per orchestrali III Parte A e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B)</a:t>
            </a:r>
          </a:p>
          <a:p>
            <a:pPr marL="285750" lvl="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Riduzione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regime,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 1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anno (da 9 a 8)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della permanenza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nella qualifica di ispettore capo per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 </a:t>
            </a:r>
            <a:r>
              <a:rPr lang="it-IT" sz="13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scrutinio per la promozione a ispettore superiore (anche per orchestrali III Parte A e B, II Parte A e B, e I Parte 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B)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Anticipazione, nella fase transitoria, dell’accesso alla qualifica/denominazione successiva per il personale in servizio già acceduto alle qualifiche interessate dalle suddette riduzioni</a:t>
            </a:r>
          </a:p>
          <a:p>
            <a:pPr marL="285750" lvl="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Riduzione, nella fase transitoria, di 1 anno (da 8 a 7) della permanenza nella qualifica di ispettore superiore ai fini della promozione a sostituto commissario, per coloro che erano in possesso di tale qualifica </a:t>
            </a:r>
            <a:r>
              <a:rPr lang="it-IT" sz="1300" b="1" i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ante</a:t>
            </a:r>
            <a:r>
              <a:rPr lang="it-IT" sz="13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riordino, «raggiunti» dagli ex ispettori capo «riordinati»</a:t>
            </a:r>
          </a:p>
        </p:txBody>
      </p:sp>
      <p:sp>
        <p:nvSpPr>
          <p:cNvPr id="6" name="Rettangolo 5"/>
          <p:cNvSpPr/>
          <p:nvPr/>
        </p:nvSpPr>
        <p:spPr>
          <a:xfrm>
            <a:off x="0" y="1753"/>
            <a:ext cx="9144000" cy="699542"/>
          </a:xfrm>
          <a:prstGeom prst="rect">
            <a:avLst/>
          </a:prstGeom>
          <a:solidFill>
            <a:srgbClr val="8BB5F9"/>
          </a:solidFill>
          <a:ln w="19050">
            <a:solidFill>
              <a:srgbClr val="1864A2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64A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CORRETTIVO AL RIORDINO DEI RUOLI E DELLE CARRIERE</a:t>
            </a:r>
            <a:endParaRPr lang="it-IT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64A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403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it-IT" dirty="0" smtClean="0"/>
              <a:t>Pag. .</a:t>
            </a:r>
            <a:fld id="{DA553D34-4F35-404B-97CD-7AE1DD5EDA95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411760" y="314781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79512" y="780033"/>
            <a:ext cx="8856984" cy="3951957"/>
          </a:xfrm>
          <a:prstGeom prst="rect">
            <a:avLst/>
          </a:prstGeom>
          <a:solidFill>
            <a:schemeClr val="bg1"/>
          </a:solidFill>
          <a:ln>
            <a:solidFill>
              <a:srgbClr val="1864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CARRIERE </a:t>
            </a: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DEI </a:t>
            </a:r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FUNZIONARI E RUOLI DIRETTIVI</a:t>
            </a:r>
          </a:p>
          <a:p>
            <a:pPr algn="ctr"/>
            <a:endParaRPr lang="it-IT" sz="1400" b="1" dirty="0">
              <a:ln w="10541" cmpd="sng">
                <a:solidFill>
                  <a:srgbClr val="990033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Recupero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 30 posizioni da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PD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ella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carriera dei funzionari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«ordinari», con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contestuale riduzione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della dotazione organica iniziale della carriera medesima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Incremento della dotazione organica dei DG tecnici e dei DS tecnici di 1 unità ciascuna, con contestuale riduzione di 2 commissari tecnici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 a regime del doppio scrutinio per le promozioni alle qualifiche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dirigenziali</a:t>
            </a:r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Previsione che, se superato, il corso di formazione dirigenziale non incide sulla graduatoria di promozione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Riduzione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 anni (da 6 a 4)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dei tempi di permanenza nella qualifica di commissario tecnico per l’accesso alla qualifica di commissario capo tecnico del ruolo direttivo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tecnico, con scrutinio per merito assoluto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Eliminazione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dei termini “</a:t>
            </a:r>
            <a:r>
              <a:rPr lang="it-IT" sz="1400" b="1" i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ad esaurimento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” dalla denominazione dei ruoli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direttivo ad esaurimento e direttivo tecnico ad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esaurimento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Possibilità,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nella fase transitoria,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partecipare ai concorsi per funzionari tecnici e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anche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per i funzionari del ruolo direttivo tecnico e, per tutti gli appartenenti, senza limiti di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età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Estensione del contratto del Comparto Sicurezza al personale delle carriere dei funzionari di polizia con qualifica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dirigenziale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Estensione della disciplina del transito nelle Amministrazioni pubbliche dei VQA e dei VQ, ed equiparate, che perdono in modo assoluto l’idoneità al servizio di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polizia</a:t>
            </a:r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0" y="1753"/>
            <a:ext cx="9144000" cy="699542"/>
          </a:xfrm>
          <a:prstGeom prst="rect">
            <a:avLst/>
          </a:prstGeom>
          <a:solidFill>
            <a:srgbClr val="8BB5F9"/>
          </a:solidFill>
          <a:ln w="19050">
            <a:solidFill>
              <a:srgbClr val="1864A2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64A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CORRETTIVO AL RIORDINO DEI RUOLI E DELLE CARRIERE</a:t>
            </a:r>
            <a:endParaRPr lang="it-IT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64A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979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it-IT" dirty="0" smtClean="0"/>
              <a:t>Pag. .</a:t>
            </a:r>
            <a:fld id="{DA553D34-4F35-404B-97CD-7AE1DD5EDA95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411760" y="314781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51520" y="780033"/>
            <a:ext cx="8712968" cy="3950759"/>
          </a:xfrm>
          <a:prstGeom prst="rect">
            <a:avLst/>
          </a:prstGeom>
          <a:solidFill>
            <a:schemeClr val="bg1"/>
          </a:solidFill>
          <a:ln>
            <a:solidFill>
              <a:srgbClr val="1864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8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800" b="1" u="sng" dirty="0" smtClean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4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4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400" b="1" dirty="0" smtClean="0">
              <a:ln w="10541" cmpd="sng">
                <a:solidFill>
                  <a:srgbClr val="990033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800" b="1" dirty="0" smtClean="0">
              <a:ln w="10541" cmpd="sng">
                <a:solidFill>
                  <a:srgbClr val="990033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400" b="1" dirty="0" smtClean="0">
              <a:ln w="10541" cmpd="sng">
                <a:solidFill>
                  <a:srgbClr val="990033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PERSONALE </a:t>
            </a: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 POLIZIA DI STATO CHE ESPLETA FUNZIONI DI </a:t>
            </a:r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POLIZIA</a:t>
            </a:r>
          </a:p>
          <a:p>
            <a:pPr algn="ctr"/>
            <a:endParaRPr lang="it-IT" sz="600" b="1" dirty="0">
              <a:ln w="10541" cmpd="sng">
                <a:solidFill>
                  <a:srgbClr val="990033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Previsione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possibilità di impiego,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domanda o d’ufficio, in servizi d’istituto attinenti alle specifiche funzioni proprie della Polizia di Stato compatibili con la ridotta capacità lavorativa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anche per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personale che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riportato un’invalidità non dipendente da causa di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servizio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odifica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 riserve fissate per il concorso per vice commissario, sostituendo quelle attuali dell’80% e del 20% con quelle del 60% e del 40%, rispettivamente, per il personale del ruolo degli ispettori e per il personale dei ruoli dei sovrintendenti e degli agenti e assistenti (lasciando, comunque, inalterata la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percentuale della riserva prevista per i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sostituti commissari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it-IT" sz="800" b="1" dirty="0" smtClean="0">
              <a:ln w="10541" cmpd="sng">
                <a:solidFill>
                  <a:srgbClr val="990033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MISURE </a:t>
            </a: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COMUNI</a:t>
            </a:r>
          </a:p>
          <a:p>
            <a:pPr algn="ctr"/>
            <a:r>
              <a:rPr lang="it-IT" sz="10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it-IT" sz="10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RUOLI DEGLI AGENTI E ASSISTENTI, </a:t>
            </a:r>
            <a:r>
              <a:rPr lang="it-IT" sz="10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SOVRINTENDENTI E ISPETTORI, «ORDINARI» </a:t>
            </a:r>
            <a:r>
              <a:rPr lang="it-IT" sz="10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10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TECNICI</a:t>
            </a:r>
          </a:p>
          <a:p>
            <a:pPr algn="ctr"/>
            <a:endParaRPr lang="it-IT" sz="400" b="1" dirty="0">
              <a:ln w="10541" cmpd="sng">
                <a:solidFill>
                  <a:srgbClr val="990033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sz="1400" b="1" i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it-IT" sz="1400" b="1" i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favore del personale promosso alla qualifica apicale del ruolo di appartenenza nel periodo compreso tra il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2.1.2017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il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30.9.2017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non ha usufruito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degli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automatismi di carriera previsti dal decreto legislativo n. 95/2017, o ne ha usufruito in misura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trascurabile</a:t>
            </a:r>
          </a:p>
          <a:p>
            <a:pPr marL="285750" lvl="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sz="1400" b="1" i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it-IT" sz="1400" b="1" i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tantum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favore del personale delle qualifiche apicali in servizio al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31.12.2019,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non beneficia di riduzioni di permanenza o di anticipazioni nella promozione o nel conseguimento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 denominazione per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effetto delle disposizioni del provvedimento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correttivo</a:t>
            </a:r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algn="just"/>
            <a:endParaRPr lang="it-IT" sz="14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algn="just"/>
            <a:endParaRPr lang="it-IT" sz="1400" b="1" dirty="0" smtClean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lvl="0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just"/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endParaRPr lang="it-IT" sz="1200" dirty="0" smtClean="0">
              <a:solidFill>
                <a:srgbClr val="1864A2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buFont typeface="Wingdings" pitchFamily="2" charset="2"/>
              <a:buChar char="q"/>
            </a:pPr>
            <a:endParaRPr lang="it-IT" dirty="0">
              <a:solidFill>
                <a:prstClr val="white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1753"/>
            <a:ext cx="9144000" cy="699542"/>
          </a:xfrm>
          <a:prstGeom prst="rect">
            <a:avLst/>
          </a:prstGeom>
          <a:solidFill>
            <a:srgbClr val="8BB5F9"/>
          </a:solidFill>
          <a:ln w="19050">
            <a:solidFill>
              <a:srgbClr val="1864A2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64A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CORRETTIVO AL RIORDINO DEI RUOLI E DELLE CARRIERE</a:t>
            </a:r>
            <a:endParaRPr lang="it-IT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64A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290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it-IT" dirty="0" smtClean="0"/>
              <a:t>Pag. .</a:t>
            </a:r>
            <a:fld id="{DA553D34-4F35-404B-97CD-7AE1DD5EDA95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2411760" y="314781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51520" y="780033"/>
            <a:ext cx="8712968" cy="3807941"/>
          </a:xfrm>
          <a:prstGeom prst="rect">
            <a:avLst/>
          </a:prstGeom>
          <a:solidFill>
            <a:schemeClr val="bg1"/>
          </a:solidFill>
          <a:ln>
            <a:solidFill>
              <a:srgbClr val="1864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MISURE </a:t>
            </a:r>
            <a:r>
              <a:rPr lang="it-IT" sz="14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COMUNI</a:t>
            </a:r>
          </a:p>
          <a:p>
            <a:pPr algn="ctr"/>
            <a:r>
              <a:rPr lang="it-IT" sz="10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sz="10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TUTTI I RUOLI </a:t>
            </a:r>
            <a:r>
              <a:rPr lang="it-IT" sz="1000" b="1" dirty="0" smtClean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LE </a:t>
            </a:r>
            <a:r>
              <a:rPr lang="it-IT" sz="1000" b="1" dirty="0">
                <a:ln w="10541" cmpd="sng">
                  <a:solidFill>
                    <a:srgbClr val="990033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CARRIERE</a:t>
            </a:r>
          </a:p>
          <a:p>
            <a:pPr algn="ctr"/>
            <a:endParaRPr lang="it-IT" sz="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itolarità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 potestà disciplinare nei riguardi degli appartenenti alla Polizia di Stato riservata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funzionari anch’essi appartenenti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alla Polizia di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Stato, anche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negli uffici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interforze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Equiparazione degli Uffici sanitari provinciali diretti da un PD medico alle infermerie presidiarie di cui al codice dell’ordinamento militare ai fini del riconoscimento dell’infortunio in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servizio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Estensione al personale della Polizia di Stato dell’articolo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42-</a:t>
            </a:r>
            <a:r>
              <a:rPr lang="it-IT" sz="1400" b="1" i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comma 1, del decreto legislativo 26 marzo 2001, n.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151, in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 di assegnazione temporanea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assistenza a figli molti piccoli in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caso di istanza di assegnazione presso uffici della Polizia di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pecifica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tutela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le candidate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stato di gravidanza con riferimento agli accertamenti dei prescritti requisiti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concorsuali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ossibilità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ripetizione dei corsi di formazione anche in caso di sottoposizione a “terapie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salvavita”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Revisione delle cause di non ammissione ai concorsi pubblici per l’accesso nella Polizia di Stato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Revisione della disciplina attinente alle cause di esclusione dai concorsi pubblici, con riferimento alle alterazioni volontarie dell’aspetto esteriore, quali tatuaggi e altre alterazioni permanenti non conseguenti a interventi di natura sanitaria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Previsione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distintivi d’onore per mutilati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feriti </a:t>
            </a:r>
            <a:r>
              <a:rPr lang="it-IT" sz="1400" b="1" dirty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1400" b="1" dirty="0" smtClean="0">
                <a:solidFill>
                  <a:srgbClr val="1864A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servizio</a:t>
            </a:r>
            <a:endParaRPr lang="it-IT" sz="1400" b="1" dirty="0">
              <a:solidFill>
                <a:srgbClr val="1864A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0" y="1753"/>
            <a:ext cx="9144000" cy="699542"/>
          </a:xfrm>
          <a:prstGeom prst="rect">
            <a:avLst/>
          </a:prstGeom>
          <a:solidFill>
            <a:srgbClr val="8BB5F9"/>
          </a:solidFill>
          <a:ln w="19050">
            <a:solidFill>
              <a:srgbClr val="1864A2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864A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SECONDO CORRETTIVO AL RIORDINO DEI RUOLI E DELLE CARRIERE</a:t>
            </a:r>
            <a:endParaRPr lang="it-IT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864A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409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6987</TotalTime>
  <Words>1816</Words>
  <Application>Microsoft Office PowerPoint</Application>
  <PresentationFormat>Presentazione su schermo (16:9)</PresentationFormat>
  <Paragraphs>180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Personalizza struttura</vt:lpstr>
      <vt:lpstr>1_Personalizza struttura</vt:lpstr>
      <vt:lpstr>Sintesi delle principali disposizioni integrative e correttive   al riordino dei ruoli e delle carriere  del personale della polizia di stato  schema di decreto legislativo approvato in via preliminare dal consiglio dei ministri del 26 settembre 2019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Sintesi illustrata della revisione dei ruoli della polizia di stato</dc:title>
  <dc:creator>Andrea Raddi</dc:creator>
  <cp:lastModifiedBy>user01</cp:lastModifiedBy>
  <cp:revision>559</cp:revision>
  <cp:lastPrinted>2019-10-04T13:41:12Z</cp:lastPrinted>
  <dcterms:created xsi:type="dcterms:W3CDTF">2017-11-14T14:56:38Z</dcterms:created>
  <dcterms:modified xsi:type="dcterms:W3CDTF">2019-10-04T13:41:50Z</dcterms:modified>
</cp:coreProperties>
</file>